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79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D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240280" y="822960"/>
            <a:ext cx="886968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700" b="1">
                <a:solidFill>
                  <a:srgbClr val="DAA02A"/>
                </a:solidFill>
                <a:latin typeface="Aptos"/>
              </a:rPr>
              <a:t>ORAL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40280" y="1508760"/>
            <a:ext cx="8961120" cy="10972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400" b="1">
                <a:solidFill>
                  <a:srgbClr val="FFFFFF"/>
                </a:solidFill>
                <a:latin typeface="Aptos"/>
              </a:rPr>
              <a:t>[PAPER TITLE]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67712" y="2880360"/>
            <a:ext cx="886968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800" b="0">
                <a:solidFill>
                  <a:srgbClr val="FFFFFF"/>
                </a:solidFill>
                <a:latin typeface="Aptos"/>
              </a:rPr>
              <a:t>[AUTHOR NAME 1]  •  [AUTHOR NAME 2]  •  [AUTHOR NAME 3]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7712" y="3401568"/>
            <a:ext cx="886968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0">
                <a:solidFill>
                  <a:srgbClr val="D2DCE8"/>
                </a:solidFill>
                <a:latin typeface="Aptos"/>
              </a:rPr>
              <a:t>[UNIVERSITY / ORGANIZATION]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9702" y="5157103"/>
            <a:ext cx="8662115" cy="33855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lang="en-US" sz="1600" b="1" dirty="0">
                <a:solidFill>
                  <a:srgbClr val="FFFFFF"/>
                </a:solidFill>
                <a:latin typeface="Aptos"/>
              </a:rPr>
              <a:t>8th International Congress of Education, Social and Cultural Studies with futurist education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715000"/>
            <a:ext cx="1033272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200" b="0">
                <a:solidFill>
                  <a:srgbClr val="DAA02A"/>
                </a:solidFill>
                <a:latin typeface="Aptos"/>
              </a:rPr>
              <a:t>October 22, 2026  |  Virtual Conference  |  Germany Local Time (CEST / UTC+2)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E0F55E7-7A4C-0296-098F-0E4039CF2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82" y="252379"/>
            <a:ext cx="2111498" cy="16898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Presentation Overview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01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sz="800" b="0" dirty="0">
                <a:solidFill>
                  <a:srgbClr val="5A6473"/>
                </a:solidFill>
                <a:latin typeface="Aptos"/>
              </a:rPr>
              <a:t>2026  |  Heidelberg, Germany  |  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WWW.ESCSCONG.IR</a:t>
            </a:r>
            <a:endParaRPr sz="800" b="0" dirty="0">
              <a:solidFill>
                <a:srgbClr val="5A6473"/>
              </a:solidFill>
              <a:latin typeface="Apto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4400" y="1417320"/>
            <a:ext cx="10058400" cy="4480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[1] Introduction &amp; Background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[2] Research Problem / Objectives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[3] Methodology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[4] Results / Findings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[5] Discussion &amp; Implications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[6] Conclusion &amp; Recommendations</a:t>
            </a:r>
          </a:p>
          <a:p>
            <a:pPr>
              <a:spcAft>
                <a:spcPts val="1000"/>
              </a:spcAft>
              <a:defRPr sz="2300">
                <a:solidFill>
                  <a:srgbClr val="192330"/>
                </a:solidFill>
                <a:latin typeface="Aptos"/>
              </a:defRPr>
            </a:pPr>
            <a:r>
              <a:t>• [7] References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Introduction &amp; Background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02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2026  |  Heidelberg, Germany  |  WWW.ESCSCONG.IR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75120" y="1417320"/>
            <a:ext cx="4572000" cy="429768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812280" y="3401568"/>
            <a:ext cx="42976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key concept / image / diagram]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1417320"/>
            <a:ext cx="53949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[Brief background and context]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[Why is this topic important?]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[Current gap or challenge]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[Motivation for the study]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Research Problem &amp; Objectives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03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2026  |  Heidelberg, Germany  |  WWW.ESCSCONG.IR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325880"/>
            <a:ext cx="51206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RESEARCH PROBLEM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783080"/>
            <a:ext cx="5212080" cy="123444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0" y="2235708"/>
            <a:ext cx="493776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[State the main research problem]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9360" y="1325880"/>
            <a:ext cx="50292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OBJECTIVES / QUESTIONS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1783080"/>
            <a:ext cx="5029200" cy="3383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1]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2]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[Objective 3]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[Research question / hypothesis]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04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2026  |  Heidelberg, Germany  |  WWW.ESCSCONG.IR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6400800" cy="452628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424427"/>
            <a:ext cx="61264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[Research design / workflow / model / diagram]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60" y="1325880"/>
            <a:ext cx="38404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METHODS AT A GLANCE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2360" y="1783080"/>
            <a:ext cx="3977639" cy="3931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[Study design]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[Sample / dataset]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[Tools / instruments]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[Analysis method]</a:t>
            </a:r>
          </a:p>
          <a:p>
            <a:pPr>
              <a:spcAft>
                <a:spcPts val="1000"/>
              </a:spcAft>
              <a:defRPr sz="1700">
                <a:solidFill>
                  <a:srgbClr val="192330"/>
                </a:solidFill>
                <a:latin typeface="Aptos"/>
              </a:defRPr>
            </a:pPr>
            <a:r>
              <a:t>• [Ethics / limitations if applicable]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Results / Key Findings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05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2026  |  Heidelberg, Germany  |  WWW.ESCSCONG.IR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6583680" cy="443484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378708"/>
            <a:ext cx="630936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[Chart / Graph / Table]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35240" y="132588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KEY FINDINGS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35240" y="1783080"/>
            <a:ext cx="3794760" cy="37490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1]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2]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[Finding 3]</a:t>
            </a:r>
          </a:p>
          <a:p>
            <a:pPr>
              <a:spcAft>
                <a:spcPts val="1000"/>
              </a:spcAft>
              <a:defRPr sz="1800">
                <a:solidFill>
                  <a:srgbClr val="192330"/>
                </a:solidFill>
                <a:latin typeface="Aptos"/>
              </a:defRPr>
            </a:pPr>
            <a:r>
              <a:t>• [Statistical / practical significance]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Results / Visual Evidence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06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2026  |  Heidelberg, Germany  |  WWW.ESCSCONG.IR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1520" y="1325880"/>
            <a:ext cx="5303520" cy="448056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3401568"/>
            <a:ext cx="502920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second chart / figure / comparison]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325880"/>
            <a:ext cx="5120640" cy="448056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46520" y="3401568"/>
            <a:ext cx="484632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image / table / model]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Discussion &amp; Implications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07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2026  |  Heidelberg, Germany  |  WWW.ESCSCONG.IR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1417320"/>
            <a:ext cx="10515600" cy="4480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[Interpretation of the main findings]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[Comparison with previous studies]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[Implications for science / engineering / technology]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[Implications for business or practice]</a:t>
            </a:r>
          </a:p>
          <a:p>
            <a:pPr>
              <a:spcAft>
                <a:spcPts val="1000"/>
              </a:spcAft>
              <a:defRPr sz="2000">
                <a:solidFill>
                  <a:srgbClr val="192330"/>
                </a:solidFill>
                <a:latin typeface="Aptos"/>
              </a:defRPr>
            </a:pPr>
            <a:r>
              <a:t>• [Limitations and future work]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Conclusion &amp; Recommendations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08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2026  |  Heidelberg, Germany  |  WWW.ESCSCONG.IR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132588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TAKE-HOME MESSAGE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783080"/>
            <a:ext cx="10515600" cy="1143000"/>
          </a:xfrm>
          <a:prstGeom prst="roundRect">
            <a:avLst/>
          </a:prstGeom>
          <a:solidFill>
            <a:srgbClr val="F8F2F2"/>
          </a:solidFill>
          <a:ln>
            <a:solidFill>
              <a:srgbClr val="E1BE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60120" y="2189988"/>
            <a:ext cx="102412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[One-sentence main conclusion]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3246120"/>
            <a:ext cx="54864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BE1818"/>
                </a:solidFill>
                <a:latin typeface="Aptos"/>
              </a:rPr>
              <a:t>RECOMMENDATIONS / FUTURE WORK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960" y="3657600"/>
            <a:ext cx="10241280" cy="19202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[Recommendation 1]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[Recommendation 2]</a:t>
            </a:r>
          </a:p>
          <a:p>
            <a:pPr>
              <a:spcAft>
                <a:spcPts val="1000"/>
              </a:spcAft>
              <a:defRPr sz="1900">
                <a:solidFill>
                  <a:srgbClr val="192330"/>
                </a:solidFill>
                <a:latin typeface="Aptos"/>
              </a:defRPr>
            </a:pPr>
            <a:r>
              <a:t>• [Future research direction]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896112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700" b="1">
                <a:solidFill>
                  <a:srgbClr val="081D36"/>
                </a:solidFill>
                <a:latin typeface="Aptos"/>
              </a:rPr>
              <a:t>References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372600" y="384048"/>
            <a:ext cx="214884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000" b="1">
                <a:solidFill>
                  <a:srgbClr val="BE1818"/>
                </a:solidFill>
                <a:latin typeface="Aptos"/>
              </a:rPr>
              <a:t>09</a:t>
            </a:r>
          </a:p>
        </p:txBody>
      </p:sp>
      <p:sp>
        <p:nvSpPr>
          <p:cNvPr id="6" name="Rectangle 5"/>
          <p:cNvSpPr/>
          <p:nvPr/>
        </p:nvSpPr>
        <p:spPr>
          <a:xfrm>
            <a:off x="594360" y="987552"/>
            <a:ext cx="10972800" cy="22860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6466814"/>
            <a:ext cx="3054041" cy="2154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lang="en-US" sz="800" dirty="0">
                <a:solidFill>
                  <a:srgbClr val="5A6473"/>
                </a:solidFill>
                <a:latin typeface="Aptos"/>
              </a:rPr>
              <a:t>ESCSCONG</a:t>
            </a:r>
            <a:r>
              <a:rPr lang="en-US" sz="800" b="0" dirty="0">
                <a:solidFill>
                  <a:srgbClr val="5A6473"/>
                </a:solidFill>
                <a:latin typeface="Aptos"/>
              </a:rPr>
              <a:t>2026  |  Heidelberg, Germany  |  WWW.ESCSCONG.IR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1371600"/>
            <a:ext cx="10515600" cy="4389120"/>
          </a:xfrm>
          <a:prstGeom prst="roundRect">
            <a:avLst/>
          </a:prstGeom>
          <a:solidFill>
            <a:srgbClr val="F5F7FA"/>
          </a:solidFill>
          <a:ln>
            <a:solidFill>
              <a:srgbClr val="D2D7D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60120" y="3401568"/>
            <a:ext cx="10241280" cy="32918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0">
                <a:solidFill>
                  <a:srgbClr val="5A6473"/>
                </a:solidFill>
                <a:latin typeface="Aptos"/>
              </a:rPr>
              <a:t>[Insert 3–8 key references in your preferred citation style]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897880"/>
            <a:ext cx="1024128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200" b="0">
                <a:solidFill>
                  <a:srgbClr val="5A6473"/>
                </a:solidFill>
                <a:latin typeface="Aptos"/>
              </a:rPr>
              <a:t>Tip: Keep references concise and readable. Use the full list in the paper if needed.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D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BE18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DAA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14400" y="2148840"/>
            <a:ext cx="1033272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3800" b="1">
                <a:solidFill>
                  <a:srgbClr val="FFFFFF"/>
                </a:solidFill>
                <a:latin typeface="Aptos"/>
              </a:rPr>
              <a:t>THANK YOU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2971800"/>
            <a:ext cx="1033272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100" b="1">
                <a:solidFill>
                  <a:srgbClr val="DAA02A"/>
                </a:solidFill>
                <a:latin typeface="Aptos"/>
              </a:rPr>
              <a:t>[Questions &amp; Discussion &amp; Implications]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20536" y="4058705"/>
            <a:ext cx="7720447" cy="569387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lang="en-US" sz="1600" b="0" i="0" dirty="0">
                <a:solidFill>
                  <a:schemeClr val="bg1"/>
                </a:solidFill>
                <a:effectLst/>
                <a:latin typeface="ASAN_Font_FA"/>
              </a:rPr>
              <a:t>8th International Congress of Education, Social and Cultural Studies with futurist education</a:t>
            </a:r>
            <a:br>
              <a:rPr lang="en-US" sz="1600" dirty="0">
                <a:solidFill>
                  <a:schemeClr val="bg1"/>
                </a:solidFill>
              </a:rPr>
            </a:br>
            <a:endParaRPr sz="1500" b="0" dirty="0">
              <a:solidFill>
                <a:schemeClr val="bg1"/>
              </a:solidFill>
              <a:latin typeface="Apto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40515" y="5218211"/>
            <a:ext cx="5080494" cy="307777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lang="en-US" sz="1400" b="1" dirty="0">
                <a:solidFill>
                  <a:srgbClr val="DAA02A"/>
                </a:solidFill>
                <a:latin typeface="Aptos"/>
              </a:rPr>
              <a:t>ESCSCONG</a:t>
            </a:r>
            <a:r>
              <a:rPr sz="1400" b="1" dirty="0">
                <a:solidFill>
                  <a:srgbClr val="DAA02A"/>
                </a:solidFill>
                <a:latin typeface="Aptos"/>
              </a:rPr>
              <a:t>  •  Heidelberg, Germany  •  WWW.</a:t>
            </a:r>
            <a:r>
              <a:rPr lang="en-US" sz="1400" b="1" dirty="0">
                <a:solidFill>
                  <a:srgbClr val="DAA02A"/>
                </a:solidFill>
                <a:latin typeface="Aptos"/>
              </a:rPr>
              <a:t>ESCSCONG</a:t>
            </a:r>
            <a:r>
              <a:rPr sz="1400" b="1" dirty="0">
                <a:solidFill>
                  <a:srgbClr val="DAA02A"/>
                </a:solidFill>
                <a:latin typeface="Aptos"/>
              </a:rPr>
              <a:t>.IR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868680"/>
          </a:xfrm>
          <a:prstGeom prst="rect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500" b="1">
                <a:solidFill>
                  <a:srgbClr val="FFFFFF"/>
                </a:solidFill>
              </a:defRPr>
            </a:pPr>
            <a:r>
              <a:t>ORAL PRESENTATION | PRESENTER CHECKLIST</a:t>
            </a:r>
          </a:p>
        </p:txBody>
      </p:sp>
      <p:sp>
        <p:nvSpPr>
          <p:cNvPr id="3" name="Oval 2"/>
          <p:cNvSpPr/>
          <p:nvPr/>
        </p:nvSpPr>
        <p:spPr>
          <a:xfrm>
            <a:off x="594360" y="123444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120700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Recommended duration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8–10 minutes presentation + 2–3 minutes Q&amp;A</a:t>
            </a:r>
          </a:p>
        </p:txBody>
      </p:sp>
      <p:sp>
        <p:nvSpPr>
          <p:cNvPr id="5" name="Oval 4"/>
          <p:cNvSpPr/>
          <p:nvPr/>
        </p:nvSpPr>
        <p:spPr>
          <a:xfrm>
            <a:off x="594360" y="210312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207568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Keep slides concise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Use short bullets, key figures, and readable charts</a:t>
            </a:r>
          </a:p>
        </p:txBody>
      </p:sp>
      <p:sp>
        <p:nvSpPr>
          <p:cNvPr id="7" name="Oval 6"/>
          <p:cNvSpPr/>
          <p:nvPr/>
        </p:nvSpPr>
        <p:spPr>
          <a:xfrm>
            <a:off x="594360" y="297180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3000" y="294436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Focus on contribution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Clearly state the research gap, novelty, and practical value</a:t>
            </a:r>
          </a:p>
        </p:txBody>
      </p:sp>
      <p:sp>
        <p:nvSpPr>
          <p:cNvPr id="9" name="Oval 8"/>
          <p:cNvSpPr/>
          <p:nvPr/>
        </p:nvSpPr>
        <p:spPr>
          <a:xfrm>
            <a:off x="594360" y="3840479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3000" y="3813047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Results first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Highlight the 3–5 most important findings rather than every table</a:t>
            </a:r>
          </a:p>
        </p:txBody>
      </p:sp>
      <p:sp>
        <p:nvSpPr>
          <p:cNvPr id="11" name="Oval 10"/>
          <p:cNvSpPr/>
          <p:nvPr/>
        </p:nvSpPr>
        <p:spPr>
          <a:xfrm>
            <a:off x="594360" y="4709160"/>
            <a:ext cx="384048" cy="384048"/>
          </a:xfrm>
          <a:prstGeom prst="ellipse">
            <a:avLst/>
          </a:prstGeom>
          <a:solidFill>
            <a:srgbClr val="192D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3000" y="4681728"/>
            <a:ext cx="73152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00" b="1">
                <a:solidFill>
                  <a:srgbClr val="192D4B"/>
                </a:solidFill>
              </a:defRPr>
            </a:pPr>
            <a:r>
              <a:t>End with impact</a:t>
            </a:r>
          </a:p>
          <a:p>
            <a:pPr>
              <a:defRPr sz="1400">
                <a:solidFill>
                  <a:srgbClr val="4B505A"/>
                </a:solidFill>
              </a:defRPr>
            </a:pPr>
            <a:r>
              <a:t>Close with the main conclusion, recommendations, and future research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607</Words>
  <Application>Microsoft Office PowerPoint</Application>
  <PresentationFormat>Widescreen</PresentationFormat>
  <Paragraphs>100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ASAN_Font_FA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ASUS</cp:lastModifiedBy>
  <cp:revision>6</cp:revision>
  <dcterms:created xsi:type="dcterms:W3CDTF">2013-01-27T09:14:16Z</dcterms:created>
  <dcterms:modified xsi:type="dcterms:W3CDTF">2026-08-19T14:58:02Z</dcterms:modified>
  <cp:category/>
</cp:coreProperties>
</file>